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6" r:id="rId9"/>
    <p:sldId id="264" r:id="rId10"/>
    <p:sldId id="262" r:id="rId11"/>
    <p:sldId id="26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581BC-7ACF-46B5-A7B2-B2CD5B4EC3CB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29C25-E044-4D2C-9A49-2E99F0D60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582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F9D5F-DE94-4843-89FC-C45F1878D8E9}" type="datetimeFigureOut">
              <a:rPr lang="en-US" smtClean="0"/>
              <a:pPr/>
              <a:t>12/4/2011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35867-C52E-49AA-839A-FACF4F2100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182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1916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893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93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31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283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649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51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169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659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97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35867-C52E-49AA-839A-FACF4F210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78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FFB1-2DB9-4F83-B652-4275A4FBD9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2331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DE36B-15A3-42DC-85C0-5561152AD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91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2CA02-F36A-4118-8E8A-241C0C498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788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D0D75-E514-4AD7-8793-07807FD4B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814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FA8B-93F8-4C4E-8B76-CF7B24A1B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8273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3A548-BFFF-4BC3-818F-76EA6C3B3F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534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FD7A-C577-45A8-95C7-33772778B9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395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1F87-6A7D-4589-ADDF-16C8D6CEEE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473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670FE-D80E-44C7-95EA-11F3AF777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727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CD9C-DD63-4370-B260-64F1A81CC2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796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9D44-6566-46B0-938F-89F49F1B1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23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CD9CE5C-B191-48D1-933C-BE9B18F3E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64" r:id="rId4"/>
    <p:sldLayoutId id="2147483770" r:id="rId5"/>
    <p:sldLayoutId id="2147483765" r:id="rId6"/>
    <p:sldLayoutId id="2147483771" r:id="rId7"/>
    <p:sldLayoutId id="2147483772" r:id="rId8"/>
    <p:sldLayoutId id="2147483773" r:id="rId9"/>
    <p:sldLayoutId id="2147483766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458200" cy="1981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Reduction In Force (RIF) </a:t>
            </a:r>
            <a:b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Procedure</a:t>
            </a:r>
            <a:b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Article 7.7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7848600" cy="13716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dirty="0" smtClean="0"/>
              <a:t>for the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/>
              <a:t>Oak Harbor Education Association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2947988" y="48006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WHAT ABOUT </a:t>
            </a:r>
            <a:b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FULL TIME/PART TIME?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If an employee had a full-time contract, s/he is not obligated to take a part-time position.</a:t>
            </a:r>
          </a:p>
          <a:p>
            <a:pPr lvl="1"/>
            <a:r>
              <a:rPr lang="en-US" sz="3400" dirty="0" smtClean="0"/>
              <a:t>S/he won’t lose spot in re-employment pool.   </a:t>
            </a:r>
          </a:p>
          <a:p>
            <a:pPr lvl="1"/>
            <a:r>
              <a:rPr lang="en-US" sz="3400" dirty="0" smtClean="0"/>
              <a:t>S/he can opt, however, to accept a part-time  position. This will not impact right to a full-time placement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3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WHAT ABOUT FULL TIME/PART TIME?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5151437"/>
          </a:xfrm>
        </p:spPr>
        <p:txBody>
          <a:bodyPr/>
          <a:lstStyle/>
          <a:p>
            <a:r>
              <a:rPr lang="en-US" dirty="0" smtClean="0"/>
              <a:t>If an employee had a part-time contract, s/he is obligated to take a part-time position if it is offered.</a:t>
            </a:r>
          </a:p>
          <a:p>
            <a:pPr lvl="1"/>
            <a:r>
              <a:rPr lang="en-US" sz="3200" dirty="0" smtClean="0"/>
              <a:t>The District is not required to offer available full time employment to more senior part timers or to “upgrade” part time entitlements.</a:t>
            </a:r>
          </a:p>
          <a:p>
            <a:pPr lvl="1"/>
            <a:r>
              <a:rPr lang="en-US" sz="3200" dirty="0" smtClean="0"/>
              <a:t>Part timers are recalled to part time positions over less senior full-time employees. </a:t>
            </a:r>
          </a:p>
        </p:txBody>
      </p:sp>
    </p:spTree>
    <p:extLst>
      <p:ext uri="{BB962C8B-B14F-4D97-AF65-F5344CB8AC3E}">
        <p14:creationId xmlns:p14="http://schemas.microsoft.com/office/powerpoint/2010/main" xmlns="" val="118075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WHEN IS THE RIF PROCESS USED?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If there is an elimination of a position/reduction in FTE, the transfer/reassignment procedure is utilized.  See Article 4.9.</a:t>
            </a:r>
            <a:r>
              <a:rPr lang="en-US" b="1" i="1" dirty="0" smtClean="0"/>
              <a:t> </a:t>
            </a:r>
            <a:r>
              <a:rPr lang="en-US" sz="2000" b="1" i="1" dirty="0" smtClean="0"/>
              <a:t>(see </a:t>
            </a:r>
            <a:r>
              <a:rPr lang="en-US" sz="2000" b="1" i="1" dirty="0"/>
              <a:t>caveat </a:t>
            </a:r>
            <a:r>
              <a:rPr lang="en-US" sz="2000" b="1" i="1" dirty="0" smtClean="0"/>
              <a:t>below)</a:t>
            </a:r>
            <a:endParaRPr lang="en-US" sz="2000" b="1" i="1" dirty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Reduction in Force only occurs if an employee actually loses his/her job as a result of a reduction. </a:t>
            </a:r>
            <a:r>
              <a:rPr lang="en-US" sz="2000" b="1" i="1" dirty="0" smtClean="0"/>
              <a:t>(insert caveat here)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WHEN CAN A RIF HAPPEN?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RIF can only happen when it is necessary for </a:t>
            </a:r>
            <a:r>
              <a:rPr lang="en-US" u="sng" dirty="0" smtClean="0"/>
              <a:t>economic reasons</a:t>
            </a:r>
            <a:r>
              <a:rPr lang="en-US" dirty="0" smtClean="0"/>
              <a:t> to reduce the number of certificated employees.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The District must </a:t>
            </a:r>
            <a:r>
              <a:rPr lang="en-US" u="sng" dirty="0" smtClean="0"/>
              <a:t>meet and confer</a:t>
            </a:r>
            <a:r>
              <a:rPr lang="en-US" dirty="0" smtClean="0"/>
              <a:t> with the Association regarding the RIF and to consider other cost cutting options.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PROCESS: Seniority List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86800" cy="5181600"/>
          </a:xfrm>
        </p:spPr>
        <p:txBody>
          <a:bodyPr/>
          <a:lstStyle/>
          <a:p>
            <a:r>
              <a:rPr lang="en-US" dirty="0" smtClean="0"/>
              <a:t>By April 1: District prepares and distributes list including:</a:t>
            </a:r>
          </a:p>
          <a:p>
            <a:pPr lvl="1"/>
            <a:r>
              <a:rPr lang="en-US" dirty="0" smtClean="0"/>
              <a:t>Certification(s) and endorsements</a:t>
            </a:r>
          </a:p>
          <a:p>
            <a:pPr lvl="1"/>
            <a:r>
              <a:rPr lang="en-US" dirty="0" smtClean="0"/>
              <a:t>Seniority</a:t>
            </a:r>
          </a:p>
          <a:p>
            <a:pPr lvl="1"/>
            <a:r>
              <a:rPr lang="en-US" dirty="0" smtClean="0"/>
              <a:t>Number of credits beyond BA (submitted prior to Oct. 1)</a:t>
            </a:r>
          </a:p>
          <a:p>
            <a:r>
              <a:rPr lang="en-US" dirty="0" smtClean="0"/>
              <a:t>Employee must dispute within 5 working days if there is an error on the list, </a:t>
            </a:r>
            <a:r>
              <a:rPr lang="en-US" b="1" i="1" u="sng" dirty="0" smtClean="0"/>
              <a:t>otherwise it is considered final and binding even if there are mistakes therein.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PROCESS: Notification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law requires that certificated employees be notified in writing by May 15</a:t>
            </a:r>
            <a:r>
              <a:rPr lang="en-US" baseline="30000" dirty="0" smtClean="0"/>
              <a:t>th</a:t>
            </a:r>
            <a:r>
              <a:rPr lang="en-US" dirty="0" smtClean="0"/>
              <a:t> if the District intends to RIF (or non-renew).</a:t>
            </a:r>
          </a:p>
          <a:p>
            <a:r>
              <a:rPr lang="en-US" dirty="0" smtClean="0"/>
              <a:t>Contract requires staff reductions to be presented to the School Board prior to May 15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receive a RIF notice you are entitled to two(2) emergency days in which  to look for a job.</a:t>
            </a:r>
          </a:p>
          <a:p>
            <a:endParaRPr lang="en-US" sz="44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PROCESS: </a:t>
            </a:r>
            <a:br>
              <a:rPr lang="en-US" sz="4000" b="1" dirty="0" smtClean="0"/>
            </a:br>
            <a:r>
              <a:rPr lang="en-US" sz="4000" b="1" dirty="0" smtClean="0"/>
              <a:t>Qualification and Vacancy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An employee is qualified for any position for which s/he possesses a certificate, license, and/or endorsement required for the position. </a:t>
            </a:r>
          </a:p>
          <a:p>
            <a:r>
              <a:rPr lang="en-US" dirty="0" smtClean="0"/>
              <a:t>If there are vacant positions, all staff who are in positions scheduled to be eliminated will be placed based upon certification, endorsement, and/or license.</a:t>
            </a:r>
          </a:p>
          <a:p>
            <a:pPr lvl="1"/>
            <a:r>
              <a:rPr lang="en-US" dirty="0" smtClean="0"/>
              <a:t>If all are placed somewhere, there is no RIF.</a:t>
            </a:r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PROCESS: Order of Retention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If there are more </a:t>
            </a:r>
            <a:r>
              <a:rPr lang="en-US" sz="3600" u="sng" dirty="0" smtClean="0"/>
              <a:t>qualified</a:t>
            </a:r>
            <a:r>
              <a:rPr lang="en-US" sz="3600" dirty="0" smtClean="0"/>
              <a:t> employees than available positions:</a:t>
            </a:r>
          </a:p>
          <a:p>
            <a:pPr lvl="1"/>
            <a:r>
              <a:rPr lang="en-US" sz="3600" dirty="0" smtClean="0"/>
              <a:t>#1: Most Senior</a:t>
            </a:r>
          </a:p>
          <a:p>
            <a:pPr lvl="1"/>
            <a:r>
              <a:rPr lang="en-US" sz="3600" dirty="0" smtClean="0"/>
              <a:t>#2: Education Credits Beyond BA   (submitted prior to October 1)</a:t>
            </a:r>
          </a:p>
          <a:p>
            <a:pPr lvl="1"/>
            <a:r>
              <a:rPr lang="en-US" sz="3600" dirty="0" smtClean="0"/>
              <a:t>#3: Drawing By 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EMPLOYMENT POOL: Recall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Employees in the employment pool must be recalled first (before outside hiring) when positions become available.</a:t>
            </a:r>
          </a:p>
          <a:p>
            <a:r>
              <a:rPr lang="en-US" dirty="0" smtClean="0"/>
              <a:t>The most </a:t>
            </a:r>
            <a:r>
              <a:rPr lang="en-US" u="sng" dirty="0" smtClean="0"/>
              <a:t>senior</a:t>
            </a:r>
            <a:r>
              <a:rPr lang="en-US" dirty="0" smtClean="0"/>
              <a:t>, </a:t>
            </a:r>
            <a:r>
              <a:rPr lang="en-US" u="sng" dirty="0" smtClean="0"/>
              <a:t>qualified</a:t>
            </a:r>
            <a:r>
              <a:rPr lang="en-US" dirty="0" smtClean="0"/>
              <a:t> employee in the employment pool will be recalled first.   </a:t>
            </a:r>
          </a:p>
          <a:p>
            <a:r>
              <a:rPr lang="en-US" dirty="0" smtClean="0"/>
              <a:t>Employees in the employment pool will receive first priority as substitutes.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EMPLOYMENT POOL: Process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800" dirty="0" smtClean="0"/>
              <a:t>All Riffed employees are placed in an employment pool for up to one year.  One additional year can be requested by May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 a vacancy occurs, employee must be notified by certified mail/personal delivery at the employee’s last known address.</a:t>
            </a:r>
          </a:p>
          <a:p>
            <a:r>
              <a:rPr lang="en-US" sz="2800" dirty="0" smtClean="0"/>
              <a:t>Employees have 5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</a:t>
            </a:r>
            <a:r>
              <a:rPr lang="en-US" sz="2800" dirty="0" smtClean="0"/>
              <a:t> days from receipt or 10 days from mailing (whichever is shorter) to accept.</a:t>
            </a:r>
          </a:p>
          <a:p>
            <a:r>
              <a:rPr lang="en-US" sz="2800" dirty="0" smtClean="0"/>
              <a:t>If employee fails to accept and the “full time/part time” exception doesn’t apply, the individual will be dropped from the employment pool.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1687</TotalTime>
  <Words>620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Reduction In Force (RIF)  Procedure Article 7.7</vt:lpstr>
      <vt:lpstr>WHEN IS THE RIF PROCESS USED?</vt:lpstr>
      <vt:lpstr>WHEN CAN A RIF HAPPEN?</vt:lpstr>
      <vt:lpstr>PROCESS: Seniority List</vt:lpstr>
      <vt:lpstr>PROCESS: Notification</vt:lpstr>
      <vt:lpstr>PROCESS:  Qualification and Vacancy</vt:lpstr>
      <vt:lpstr>PROCESS: Order of Retention</vt:lpstr>
      <vt:lpstr> EMPLOYMENT POOL: Recall</vt:lpstr>
      <vt:lpstr>EMPLOYMENT POOL: Process</vt:lpstr>
      <vt:lpstr>WHAT ABOUT  FULL TIME/PART TIME?</vt:lpstr>
      <vt:lpstr>WHAT ABOUT FULL TIME/PART TIME?</vt:lpstr>
    </vt:vector>
  </TitlesOfParts>
  <Company>Washington Education Association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Reduction In Force (RIF)  Procedure</dc:title>
  <dc:creator>Administrator</dc:creator>
  <cp:lastModifiedBy>pszalai</cp:lastModifiedBy>
  <cp:revision>27</cp:revision>
  <cp:lastPrinted>2011-11-28T19:56:29Z</cp:lastPrinted>
  <dcterms:created xsi:type="dcterms:W3CDTF">2007-03-19T19:48:31Z</dcterms:created>
  <dcterms:modified xsi:type="dcterms:W3CDTF">2011-12-04T19:30:16Z</dcterms:modified>
</cp:coreProperties>
</file>